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9" r:id="rId3"/>
    <p:sldId id="285" r:id="rId4"/>
    <p:sldId id="261" r:id="rId5"/>
    <p:sldId id="304" r:id="rId6"/>
    <p:sldId id="265" r:id="rId7"/>
    <p:sldId id="284" r:id="rId8"/>
    <p:sldId id="286" r:id="rId9"/>
    <p:sldId id="272" r:id="rId10"/>
    <p:sldId id="305" r:id="rId11"/>
    <p:sldId id="277" r:id="rId12"/>
    <p:sldId id="282" r:id="rId13"/>
    <p:sldId id="283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Righteous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D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543C6-C294-4177-BEDC-E043220C3E7D}">
  <a:tblStyle styleId="{05A543C6-C294-4177-BEDC-E043220C3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834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9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ff19a8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ff19a8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1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ff19a8a7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ff19a8a7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76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f19a8a7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f19a8a7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5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fef2f7607_0_24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fef2f7607_0_24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1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5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ef2f76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ef2f76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5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f2f7607_0_24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f2f7607_0_24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4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8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3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2cdcb6bf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2cdcb6bf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0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354622">
            <a:off x="6126974" y="1673624"/>
            <a:ext cx="493846" cy="396436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56825" y="2071500"/>
            <a:ext cx="2508300" cy="25083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1531216">
            <a:off x="3601708" y="204372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531216">
            <a:off x="4514584" y="638152"/>
            <a:ext cx="1103683" cy="512459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769825" y="2264850"/>
            <a:ext cx="613800" cy="613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033100" y="3197475"/>
            <a:ext cx="15369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rot="-1531216">
            <a:off x="6491983" y="388347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rot="423444">
            <a:off x="8366604" y="837690"/>
            <a:ext cx="1103662" cy="512458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7715500" y="1064575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866150" y="2144850"/>
            <a:ext cx="32532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59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301275" y="2150850"/>
            <a:ext cx="182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324549" y="3197475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301275" y="1202450"/>
            <a:ext cx="221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8334000" y="43596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8142125" y="-1126750"/>
            <a:ext cx="1777200" cy="3033300"/>
          </a:xfrm>
          <a:prstGeom prst="halfFrame">
            <a:avLst>
              <a:gd name="adj1" fmla="val 17058"/>
              <a:gd name="adj2" fmla="val 17106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-325200"/>
            <a:ext cx="4749600" cy="5793900"/>
          </a:xfrm>
          <a:prstGeom prst="flowChartDelay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3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866100" y="1206550"/>
            <a:ext cx="8277900" cy="3936900"/>
          </a:xfrm>
          <a:prstGeom prst="round1Rect">
            <a:avLst>
              <a:gd name="adj" fmla="val 16667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28575" dist="66675" dir="123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49775" y="596000"/>
            <a:ext cx="54894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 rot="-5400000">
            <a:off x="-698050" y="-4858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2096101">
            <a:off x="8709268" y="2831097"/>
            <a:ext cx="494022" cy="199739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-190400" y="1595800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8657400" y="2476650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-5400000">
            <a:off x="854875" y="15772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2105054">
            <a:off x="6724508" y="87240"/>
            <a:ext cx="885730" cy="358076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1568675" y="4115550"/>
            <a:ext cx="754200" cy="754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1320800" y="264107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2105126" flipH="1">
            <a:off x="6884812" y="2425810"/>
            <a:ext cx="512529" cy="207240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2063700" y="0"/>
            <a:ext cx="5016600" cy="5143500"/>
          </a:xfrm>
          <a:prstGeom prst="rect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214313" dist="47625" dir="6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104650" y="16402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104650" y="30014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 rot="-5400000">
            <a:off x="132200" y="25770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2111150">
            <a:off x="8040007" y="252239"/>
            <a:ext cx="494073" cy="19974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-100" y="7150"/>
            <a:ext cx="9144000" cy="5143500"/>
          </a:xfrm>
          <a:prstGeom prst="snip2DiagRect">
            <a:avLst>
              <a:gd name="adj1" fmla="val 0"/>
              <a:gd name="adj2" fmla="val 5000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3149400" y="3399000"/>
            <a:ext cx="2845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2261250" y="1384150"/>
            <a:ext cx="46215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968600" y="17897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147575" y="1894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492900" y="45651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 rot="-5400000">
            <a:off x="5834200" y="353400"/>
            <a:ext cx="2787600" cy="5356500"/>
          </a:xfrm>
          <a:prstGeom prst="round2SameRect">
            <a:avLst>
              <a:gd name="adj1" fmla="val 49430"/>
              <a:gd name="adj2" fmla="val 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504175" y="2173950"/>
            <a:ext cx="2594400" cy="17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613400" y="8925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9784747">
            <a:off x="8049373" y="-1056178"/>
            <a:ext cx="430853" cy="218481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-9784747">
            <a:off x="8174579" y="-217423"/>
            <a:ext cx="430853" cy="176458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919775" y="77767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919775" y="1705225"/>
            <a:ext cx="32199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925325" y="3088075"/>
            <a:ext cx="3208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5"/>
          <p:cNvSpPr/>
          <p:nvPr/>
        </p:nvSpPr>
        <p:spPr>
          <a:xfrm rot="5729734">
            <a:off x="6762305" y="-75644"/>
            <a:ext cx="1932784" cy="1932784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1531168">
            <a:off x="5447863" y="2714067"/>
            <a:ext cx="882276" cy="361352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-1531006">
            <a:off x="8642140" y="621442"/>
            <a:ext cx="608670" cy="24923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808800" y="44693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1" r:id="rId7"/>
    <p:sldLayoutId id="2147483670" r:id="rId8"/>
    <p:sldLayoutId id="2147483671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700006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24714" t="21414" r="24714"/>
          <a:stretch/>
        </p:blipFill>
        <p:spPr>
          <a:xfrm>
            <a:off x="2819250" y="2071500"/>
            <a:ext cx="3505500" cy="3405000"/>
          </a:xfrm>
          <a:prstGeom prst="ellipse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29"/>
          <p:cNvSpPr/>
          <p:nvPr/>
        </p:nvSpPr>
        <p:spPr>
          <a:xfrm rot="5713639">
            <a:off x="6581281" y="2086982"/>
            <a:ext cx="1656288" cy="1656288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ctrTitle"/>
          </p:nvPr>
        </p:nvSpPr>
        <p:spPr>
          <a:xfrm>
            <a:off x="244754" y="528675"/>
            <a:ext cx="8336992" cy="1250725"/>
          </a:xfrm>
          <a:prstGeom prst="rect">
            <a:avLst/>
          </a:prstGeom>
          <a:effectLst>
            <a:outerShdw blurRad="57150" dist="47625" dir="7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dirty="0">
                <a:solidFill>
                  <a:srgbClr val="FFC000"/>
                </a:solidFill>
              </a:rPr>
              <a:t>SoundCloud</a:t>
            </a:r>
            <a:endParaRPr sz="7400" dirty="0">
              <a:solidFill>
                <a:srgbClr val="FFC000"/>
              </a:solidFill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6630500" y="3197475"/>
            <a:ext cx="1800300" cy="14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ITTalents final project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D3436-4B7F-47CA-8EDC-2284AB278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r="53995"/>
          <a:stretch/>
        </p:blipFill>
        <p:spPr>
          <a:xfrm>
            <a:off x="5406269" y="594334"/>
            <a:ext cx="2906368" cy="186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FD3F7-7485-4D6E-BABB-91EA8B3DD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" r="46944"/>
          <a:stretch/>
        </p:blipFill>
        <p:spPr>
          <a:xfrm>
            <a:off x="715305" y="594334"/>
            <a:ext cx="3176955" cy="205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75433-B0CE-423C-9E5B-296239871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631"/>
          <a:stretch/>
        </p:blipFill>
        <p:spPr>
          <a:xfrm>
            <a:off x="454144" y="2822110"/>
            <a:ext cx="3699278" cy="218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F77D0-BAA1-4C2F-9A82-65292AF1D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2155"/>
          <a:stretch/>
        </p:blipFill>
        <p:spPr>
          <a:xfrm>
            <a:off x="4880196" y="2604458"/>
            <a:ext cx="3315811" cy="2457333"/>
          </a:xfrm>
          <a:prstGeom prst="rect">
            <a:avLst/>
          </a:prstGeom>
        </p:spPr>
      </p:pic>
      <p:sp>
        <p:nvSpPr>
          <p:cNvPr id="10" name="Google Shape;518;p45">
            <a:extLst>
              <a:ext uri="{FF2B5EF4-FFF2-40B4-BE49-F238E27FC236}">
                <a16:creationId xmlns:a16="http://schemas.microsoft.com/office/drawing/2014/main" id="{FB528E24-3D7A-4FE2-8927-A4F85EF14AB5}"/>
              </a:ext>
            </a:extLst>
          </p:cNvPr>
          <p:cNvSpPr txBox="1">
            <a:spLocks/>
          </p:cNvSpPr>
          <p:nvPr/>
        </p:nvSpPr>
        <p:spPr>
          <a:xfrm>
            <a:off x="1502851" y="99838"/>
            <a:ext cx="5489400" cy="4209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</a:rPr>
              <a:t>So, here are some pictures with words.</a:t>
            </a:r>
          </a:p>
        </p:txBody>
      </p:sp>
    </p:spTree>
    <p:extLst>
      <p:ext uri="{BB962C8B-B14F-4D97-AF65-F5344CB8AC3E}">
        <p14:creationId xmlns:p14="http://schemas.microsoft.com/office/powerpoint/2010/main" val="348818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>
            <a:spLocks noGrp="1"/>
          </p:cNvSpPr>
          <p:nvPr>
            <p:ph type="title"/>
          </p:nvPr>
        </p:nvSpPr>
        <p:spPr>
          <a:xfrm>
            <a:off x="2104650" y="1645788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</a:t>
            </a:r>
            <a:r>
              <a:rPr lang="bg-BG" dirty="0"/>
              <a:t>0,0</a:t>
            </a:r>
            <a:endParaRPr dirty="0"/>
          </a:p>
        </p:txBody>
      </p:sp>
      <p:sp>
        <p:nvSpPr>
          <p:cNvPr id="592" name="Google Shape;592;p50"/>
          <p:cNvSpPr txBox="1">
            <a:spLocks noGrp="1"/>
          </p:cNvSpPr>
          <p:nvPr>
            <p:ph type="body" idx="1"/>
          </p:nvPr>
        </p:nvSpPr>
        <p:spPr>
          <a:xfrm>
            <a:off x="2104650" y="788644"/>
            <a:ext cx="4934700" cy="603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Total project funding</a:t>
            </a:r>
            <a:endParaRPr sz="3200" dirty="0"/>
          </a:p>
        </p:txBody>
      </p:sp>
      <p:sp>
        <p:nvSpPr>
          <p:cNvPr id="5" name="Google Shape;592;p50">
            <a:extLst>
              <a:ext uri="{FF2B5EF4-FFF2-40B4-BE49-F238E27FC236}">
                <a16:creationId xmlns:a16="http://schemas.microsoft.com/office/drawing/2014/main" id="{D8E49770-AAB6-447D-ABDD-AAFADE167347}"/>
              </a:ext>
            </a:extLst>
          </p:cNvPr>
          <p:cNvSpPr txBox="1">
            <a:spLocks/>
          </p:cNvSpPr>
          <p:nvPr/>
        </p:nvSpPr>
        <p:spPr>
          <a:xfrm>
            <a:off x="2104650" y="4106818"/>
            <a:ext cx="4934700" cy="49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en-US" sz="800" dirty="0"/>
              <a:t>(value-added tax excluded)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4A154B-2CDC-41A0-AB67-12333D2A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4" y="1772647"/>
            <a:ext cx="3620119" cy="2045097"/>
          </a:xfrm>
          <a:prstGeom prst="rect">
            <a:avLst/>
          </a:prstGeom>
        </p:spPr>
      </p:pic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5053263" y="1986979"/>
            <a:ext cx="3910655" cy="1925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Project Demonstration</a:t>
            </a:r>
            <a:endParaRPr sz="4000" dirty="0"/>
          </a:p>
        </p:txBody>
      </p:sp>
      <p:grpSp>
        <p:nvGrpSpPr>
          <p:cNvPr id="695" name="Google Shape;695;p55"/>
          <p:cNvGrpSpPr/>
          <p:nvPr/>
        </p:nvGrpSpPr>
        <p:grpSpPr>
          <a:xfrm>
            <a:off x="430043" y="1661225"/>
            <a:ext cx="3576400" cy="2728066"/>
            <a:chOff x="238125" y="1973675"/>
            <a:chExt cx="2558775" cy="1951825"/>
          </a:xfrm>
        </p:grpSpPr>
        <p:sp>
          <p:nvSpPr>
            <p:cNvPr id="696" name="Google Shape;696;p55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6"/>
          <p:cNvSpPr txBox="1">
            <a:spLocks noGrp="1"/>
          </p:cNvSpPr>
          <p:nvPr>
            <p:ph type="title"/>
          </p:nvPr>
        </p:nvSpPr>
        <p:spPr>
          <a:xfrm>
            <a:off x="919775" y="91192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1"/>
          </p:nvPr>
        </p:nvSpPr>
        <p:spPr>
          <a:xfrm>
            <a:off x="919775" y="2110150"/>
            <a:ext cx="3219900" cy="40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708" name="Google Shape;708;p56"/>
          <p:cNvSpPr/>
          <p:nvPr/>
        </p:nvSpPr>
        <p:spPr>
          <a:xfrm>
            <a:off x="977884" y="42371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56"/>
          <p:cNvGrpSpPr/>
          <p:nvPr/>
        </p:nvGrpSpPr>
        <p:grpSpPr>
          <a:xfrm>
            <a:off x="1427356" y="4237124"/>
            <a:ext cx="346056" cy="345674"/>
            <a:chOff x="3303268" y="3817349"/>
            <a:chExt cx="346056" cy="345674"/>
          </a:xfrm>
        </p:grpSpPr>
        <p:sp>
          <p:nvSpPr>
            <p:cNvPr id="710" name="Google Shape;710;p5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6"/>
          <p:cNvGrpSpPr/>
          <p:nvPr/>
        </p:nvGrpSpPr>
        <p:grpSpPr>
          <a:xfrm>
            <a:off x="1876445" y="4237124"/>
            <a:ext cx="346056" cy="345674"/>
            <a:chOff x="3752358" y="3817349"/>
            <a:chExt cx="346056" cy="345674"/>
          </a:xfrm>
        </p:grpSpPr>
        <p:sp>
          <p:nvSpPr>
            <p:cNvPr id="715" name="Google Shape;715;p5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Google Shape;720;p56"/>
          <p:cNvPicPr preferRelativeResize="0"/>
          <p:nvPr/>
        </p:nvPicPr>
        <p:blipFill rotWithShape="1">
          <a:blip r:embed="rId3">
            <a:alphaModFix/>
          </a:blip>
          <a:srcRect l="23259" r="11239"/>
          <a:stretch/>
        </p:blipFill>
        <p:spPr>
          <a:xfrm>
            <a:off x="6674200" y="2662050"/>
            <a:ext cx="3000000" cy="28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1" name="Google Shape;721;p56"/>
          <p:cNvSpPr/>
          <p:nvPr/>
        </p:nvSpPr>
        <p:spPr>
          <a:xfrm rot="-1531168">
            <a:off x="6122211" y="1856266"/>
            <a:ext cx="882276" cy="447446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7924900" y="251312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5308635" y="1520386"/>
            <a:ext cx="2020276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Team</a:t>
            </a:r>
            <a:endParaRPr sz="4000"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5308635" y="2643211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Vladimir Minchev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Alexander Ivanov</a:t>
            </a:r>
            <a:endParaRPr b="1" dirty="0"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l="7655" r="7655"/>
          <a:stretch/>
        </p:blipFill>
        <p:spPr>
          <a:xfrm>
            <a:off x="-159601" y="0"/>
            <a:ext cx="43560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 rot="5729734">
            <a:off x="200765" y="96023"/>
            <a:ext cx="2039100" cy="2152261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8;p32">
            <a:extLst>
              <a:ext uri="{FF2B5EF4-FFF2-40B4-BE49-F238E27FC236}">
                <a16:creationId xmlns:a16="http://schemas.microsoft.com/office/drawing/2014/main" id="{7A1A5ECC-4847-4E7F-90A7-5E3C62890EE6}"/>
              </a:ext>
            </a:extLst>
          </p:cNvPr>
          <p:cNvSpPr/>
          <p:nvPr/>
        </p:nvSpPr>
        <p:spPr>
          <a:xfrm rot="5729734">
            <a:off x="1167181" y="2180095"/>
            <a:ext cx="2072947" cy="2122497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5;p32">
            <a:extLst>
              <a:ext uri="{FF2B5EF4-FFF2-40B4-BE49-F238E27FC236}">
                <a16:creationId xmlns:a16="http://schemas.microsoft.com/office/drawing/2014/main" id="{91C39841-2EC1-4B0F-9E76-0F9DBFA6D18A}"/>
              </a:ext>
            </a:extLst>
          </p:cNvPr>
          <p:cNvSpPr txBox="1">
            <a:spLocks/>
          </p:cNvSpPr>
          <p:nvPr/>
        </p:nvSpPr>
        <p:spPr>
          <a:xfrm>
            <a:off x="521609" y="971387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sp>
        <p:nvSpPr>
          <p:cNvPr id="15" name="Google Shape;255;p32">
            <a:extLst>
              <a:ext uri="{FF2B5EF4-FFF2-40B4-BE49-F238E27FC236}">
                <a16:creationId xmlns:a16="http://schemas.microsoft.com/office/drawing/2014/main" id="{FEAFA6F7-6D44-4AB1-9026-8E090A10D140}"/>
              </a:ext>
            </a:extLst>
          </p:cNvPr>
          <p:cNvSpPr txBox="1">
            <a:spLocks/>
          </p:cNvSpPr>
          <p:nvPr/>
        </p:nvSpPr>
        <p:spPr>
          <a:xfrm>
            <a:off x="1466661" y="3011011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pic>
        <p:nvPicPr>
          <p:cNvPr id="9" name="Picture 8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id="{3C4A81CE-FE1E-465C-8BA9-B0CC5D0A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1026397" y="2232170"/>
            <a:ext cx="2360173" cy="2248149"/>
          </a:xfrm>
          <a:prstGeom prst="ellipse">
            <a:avLst/>
          </a:prstGeom>
        </p:spPr>
      </p:pic>
      <p:sp>
        <p:nvSpPr>
          <p:cNvPr id="11" name="Google Shape;258;p32">
            <a:extLst>
              <a:ext uri="{FF2B5EF4-FFF2-40B4-BE49-F238E27FC236}">
                <a16:creationId xmlns:a16="http://schemas.microsoft.com/office/drawing/2014/main" id="{63A88C83-FFF0-492C-98FE-0BDEBA42C12F}"/>
              </a:ext>
            </a:extLst>
          </p:cNvPr>
          <p:cNvSpPr/>
          <p:nvPr/>
        </p:nvSpPr>
        <p:spPr>
          <a:xfrm rot="5729734">
            <a:off x="1032961" y="2151985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59B531-5FFE-4D5D-B8AF-48D20A16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08" t="-1701" r="1037" b="32427"/>
          <a:stretch/>
        </p:blipFill>
        <p:spPr>
          <a:xfrm>
            <a:off x="123753" y="163406"/>
            <a:ext cx="2177081" cy="2154252"/>
          </a:xfrm>
          <a:prstGeom prst="ellipse">
            <a:avLst/>
          </a:prstGeom>
        </p:spPr>
      </p:pic>
      <p:sp>
        <p:nvSpPr>
          <p:cNvPr id="13" name="Google Shape;258;p32">
            <a:extLst>
              <a:ext uri="{FF2B5EF4-FFF2-40B4-BE49-F238E27FC236}">
                <a16:creationId xmlns:a16="http://schemas.microsoft.com/office/drawing/2014/main" id="{55A641DE-8954-4E85-ABD1-ED16DD7DD46B}"/>
              </a:ext>
            </a:extLst>
          </p:cNvPr>
          <p:cNvSpPr/>
          <p:nvPr/>
        </p:nvSpPr>
        <p:spPr>
          <a:xfrm rot="5729734">
            <a:off x="98152" y="107972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8B71A81-2198-4976-B583-E0CDF45D9E6D}"/>
              </a:ext>
            </a:extLst>
          </p:cNvPr>
          <p:cNvSpPr/>
          <p:nvPr/>
        </p:nvSpPr>
        <p:spPr>
          <a:xfrm>
            <a:off x="1846923" y="928253"/>
            <a:ext cx="7073153" cy="39975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652431" y="12192"/>
            <a:ext cx="5124692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2"/>
                </a:solidFill>
              </a:rPr>
              <a:t>Powered by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0906E7D-96D8-4591-AC7C-EF3517DC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31" y="2725106"/>
            <a:ext cx="833769" cy="62497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CDDF3B8-102E-45EA-8782-5661EE2C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75" y="3604234"/>
            <a:ext cx="1047922" cy="104792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228CE9-4195-459C-A3B9-372325C2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81" y="3895221"/>
            <a:ext cx="581134" cy="581134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1E64B80D-28C3-4384-9247-C33D46DE5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100" y="1277001"/>
            <a:ext cx="653775" cy="34323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561C334-1BAA-469F-BEED-B42CEB519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415" y="2322260"/>
            <a:ext cx="501298" cy="501298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1BE761C-81DB-491F-BAE0-ED92D5647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860" y="1095599"/>
            <a:ext cx="615741" cy="624977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E549C0E-8F3B-4CDE-B90B-3D95E95CE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988" y="2425916"/>
            <a:ext cx="1163703" cy="640773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17B97D2-9D7F-4264-966D-453DE196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2424" y="4115476"/>
            <a:ext cx="1365383" cy="747547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DB5CB63F-0852-4B88-B7EA-EAB1C9F77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1848" y="2256962"/>
            <a:ext cx="871699" cy="220104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900A5E65-CDDE-420A-8FD7-949EDD6B3B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6157" y="4115476"/>
            <a:ext cx="710556" cy="707779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9B29F98F-D848-4FBC-9970-8A8A022F9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9106" y="1163277"/>
            <a:ext cx="702801" cy="702801"/>
          </a:xfrm>
          <a:prstGeom prst="rect">
            <a:avLst/>
          </a:prstGeom>
        </p:spPr>
      </p:pic>
      <p:pic>
        <p:nvPicPr>
          <p:cNvPr id="34" name="Picture 33" descr="A yellow sta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F51A092-4E3F-4E9C-BBED-A82B00E89E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9723" y="1459956"/>
            <a:ext cx="833768" cy="833768"/>
          </a:xfrm>
          <a:prstGeom prst="rect">
            <a:avLst/>
          </a:prstGeom>
        </p:spPr>
      </p:pic>
      <p:pic>
        <p:nvPicPr>
          <p:cNvPr id="38" name="Picture 37" descr="A picture containing logo&#10;&#10;Description automatically generated">
            <a:extLst>
              <a:ext uri="{FF2B5EF4-FFF2-40B4-BE49-F238E27FC236}">
                <a16:creationId xmlns:a16="http://schemas.microsoft.com/office/drawing/2014/main" id="{E66E964B-67E7-473C-9E61-71352786B5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3132" y="3232879"/>
            <a:ext cx="882597" cy="588398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B92C01C-1793-4C4D-8596-C062895FA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32038" y="2105530"/>
            <a:ext cx="640773" cy="640773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FEDEE1B-F2C1-4787-B4E5-8DB45D353C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0141" y="3833513"/>
            <a:ext cx="779982" cy="642842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C76F82-1719-42ED-A78E-2FF9CD6831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46" y="1514677"/>
            <a:ext cx="1171856" cy="5524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7A2BF0-C894-4F8C-9268-30C7944A9B10}"/>
              </a:ext>
            </a:extLst>
          </p:cNvPr>
          <p:cNvSpPr/>
          <p:nvPr/>
        </p:nvSpPr>
        <p:spPr>
          <a:xfrm flipH="1">
            <a:off x="134168" y="928252"/>
            <a:ext cx="1712756" cy="39975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85000"/>
                  <a:lumOff val="15000"/>
                  <a:alpha val="9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lang="en-US" sz="1100" dirty="0"/>
          </a:p>
          <a:p>
            <a:pPr>
              <a:spcBef>
                <a:spcPts val="500"/>
              </a:spcBef>
            </a:pPr>
            <a:r>
              <a:rPr lang="en-US" sz="1100" dirty="0"/>
              <a:t>Spring: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Spring Boot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Spring JPA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Hibernate</a:t>
            </a:r>
          </a:p>
          <a:p>
            <a:pPr>
              <a:spcBef>
                <a:spcPts val="500"/>
              </a:spcBef>
            </a:pPr>
            <a:r>
              <a:rPr lang="en-US" sz="1100" dirty="0"/>
              <a:t>Storage / DB: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MySQL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AWS SDK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S3 </a:t>
            </a:r>
            <a:endParaRPr lang="bg-BG" sz="1100" dirty="0"/>
          </a:p>
          <a:p>
            <a:pPr>
              <a:spcBef>
                <a:spcPts val="500"/>
              </a:spcBef>
            </a:pPr>
            <a:r>
              <a:rPr lang="en-US" sz="1100" dirty="0"/>
              <a:t>Others: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Java 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Maven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Tomcat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Lombok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JavaMail API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Swagger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BCrypt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100" dirty="0"/>
              <a:t>Software: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Postman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Workbench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IntelliJ Idea Ultimate</a:t>
            </a:r>
            <a:endParaRPr lang="bg-BG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52C159-8910-44FE-9329-AA358FE481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91" y="3094624"/>
            <a:ext cx="802098" cy="680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0DF27E-F9FC-43B6-A0FD-10A7D2836E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28" y="2859971"/>
            <a:ext cx="790080" cy="7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76203" y="215831"/>
            <a:ext cx="4608302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Project Development Stages</a:t>
            </a:r>
            <a:endParaRPr sz="2000" b="1"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4294967295"/>
          </p:nvPr>
        </p:nvSpPr>
        <p:spPr>
          <a:xfrm>
            <a:off x="1467588" y="1201917"/>
            <a:ext cx="975454" cy="4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18.03</a:t>
            </a:r>
            <a:endParaRPr sz="2400" dirty="0"/>
          </a:p>
        </p:txBody>
      </p:sp>
      <p:sp>
        <p:nvSpPr>
          <p:cNvPr id="278" name="Google Shape;278;p34"/>
          <p:cNvSpPr/>
          <p:nvPr/>
        </p:nvSpPr>
        <p:spPr>
          <a:xfrm>
            <a:off x="1832205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6126652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784505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34"/>
          <p:cNvCxnSpPr>
            <a:stCxn id="278" idx="4"/>
          </p:cNvCxnSpPr>
          <p:nvPr/>
        </p:nvCxnSpPr>
        <p:spPr>
          <a:xfrm>
            <a:off x="1963605" y="2004491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/>
          <p:nvPr/>
        </p:nvCxnSpPr>
        <p:spPr>
          <a:xfrm rot="10800000">
            <a:off x="4883864" y="3213206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4"/>
          <p:cNvSpPr/>
          <p:nvPr/>
        </p:nvSpPr>
        <p:spPr>
          <a:xfrm>
            <a:off x="1600650" y="3092400"/>
            <a:ext cx="7543500" cy="139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78;p34">
            <a:extLst>
              <a:ext uri="{FF2B5EF4-FFF2-40B4-BE49-F238E27FC236}">
                <a16:creationId xmlns:a16="http://schemas.microsoft.com/office/drawing/2014/main" id="{566CE38E-59D9-4AC0-8DE7-4E50A6972966}"/>
              </a:ext>
            </a:extLst>
          </p:cNvPr>
          <p:cNvSpPr/>
          <p:nvPr/>
        </p:nvSpPr>
        <p:spPr>
          <a:xfrm>
            <a:off x="4110828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81;p34">
            <a:extLst>
              <a:ext uri="{FF2B5EF4-FFF2-40B4-BE49-F238E27FC236}">
                <a16:creationId xmlns:a16="http://schemas.microsoft.com/office/drawing/2014/main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4242228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80;p34">
            <a:extLst>
              <a:ext uri="{FF2B5EF4-FFF2-40B4-BE49-F238E27FC236}">
                <a16:creationId xmlns:a16="http://schemas.microsoft.com/office/drawing/2014/main" id="{C6640A2D-4C9F-4037-8CF2-80D819859EF5}"/>
              </a:ext>
            </a:extLst>
          </p:cNvPr>
          <p:cNvSpPr/>
          <p:nvPr/>
        </p:nvSpPr>
        <p:spPr>
          <a:xfrm>
            <a:off x="3085082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83;p34">
            <a:extLst>
              <a:ext uri="{FF2B5EF4-FFF2-40B4-BE49-F238E27FC236}">
                <a16:creationId xmlns:a16="http://schemas.microsoft.com/office/drawing/2014/main" id="{FDA87D57-C544-42FA-88AD-0C0429585F13}"/>
              </a:ext>
            </a:extLst>
          </p:cNvPr>
          <p:cNvCxnSpPr>
            <a:stCxn id="21" idx="0"/>
          </p:cNvCxnSpPr>
          <p:nvPr/>
        </p:nvCxnSpPr>
        <p:spPr>
          <a:xfrm flipV="1">
            <a:off x="3216482" y="3232200"/>
            <a:ext cx="0" cy="57500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76;p34"/>
          <p:cNvSpPr txBox="1">
            <a:spLocks/>
          </p:cNvSpPr>
          <p:nvPr/>
        </p:nvSpPr>
        <p:spPr>
          <a:xfrm>
            <a:off x="1977950" y="2013027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Initial commit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(DB model and Action map)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oppins"/>
              <a:buNone/>
            </a:pPr>
            <a:endParaRPr lang="en-US" sz="1400" dirty="0"/>
          </a:p>
        </p:txBody>
      </p:sp>
      <p:cxnSp>
        <p:nvCxnSpPr>
          <p:cNvPr id="25" name="Google Shape;283;p34"/>
          <p:cNvCxnSpPr>
            <a:cxnSpLocks/>
          </p:cNvCxnSpPr>
          <p:nvPr/>
        </p:nvCxnSpPr>
        <p:spPr>
          <a:xfrm rot="10800000">
            <a:off x="6789214" y="3246970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81;p34">
            <a:extLst>
              <a:ext uri="{FF2B5EF4-FFF2-40B4-BE49-F238E27FC236}">
                <a16:creationId xmlns:a16="http://schemas.microsoft.com/office/drawing/2014/main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6258052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6;p34"/>
          <p:cNvSpPr txBox="1">
            <a:spLocks/>
          </p:cNvSpPr>
          <p:nvPr/>
        </p:nvSpPr>
        <p:spPr>
          <a:xfrm>
            <a:off x="3308391" y="3214853"/>
            <a:ext cx="13608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Basic Project structure</a:t>
            </a:r>
          </a:p>
        </p:txBody>
      </p:sp>
      <p:sp>
        <p:nvSpPr>
          <p:cNvPr id="28" name="Google Shape;276;p34"/>
          <p:cNvSpPr txBox="1">
            <a:spLocks/>
          </p:cNvSpPr>
          <p:nvPr/>
        </p:nvSpPr>
        <p:spPr>
          <a:xfrm>
            <a:off x="4239686" y="1962967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User</a:t>
            </a:r>
            <a:r>
              <a:rPr lang="en-US" sz="1400" dirty="0"/>
              <a:t> &amp; </a:t>
            </a:r>
            <a:r>
              <a:rPr lang="en-US" sz="1400" b="1" i="1" dirty="0"/>
              <a:t>Playlist</a:t>
            </a:r>
            <a:r>
              <a:rPr lang="en-US" sz="1400" dirty="0"/>
              <a:t> functionality</a:t>
            </a:r>
          </a:p>
        </p:txBody>
      </p:sp>
      <p:sp>
        <p:nvSpPr>
          <p:cNvPr id="29" name="Google Shape;276;p34"/>
          <p:cNvSpPr txBox="1">
            <a:spLocks/>
          </p:cNvSpPr>
          <p:nvPr/>
        </p:nvSpPr>
        <p:spPr>
          <a:xfrm>
            <a:off x="5033728" y="3195074"/>
            <a:ext cx="1586786" cy="74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Song</a:t>
            </a:r>
            <a:r>
              <a:rPr lang="en-US" sz="1400" dirty="0"/>
              <a:t> &amp; </a:t>
            </a:r>
            <a:r>
              <a:rPr lang="en-US" sz="1400" b="1" i="1" dirty="0"/>
              <a:t>Comments</a:t>
            </a:r>
            <a:r>
              <a:rPr lang="en-US" sz="1400" dirty="0"/>
              <a:t> functionality</a:t>
            </a:r>
          </a:p>
        </p:txBody>
      </p:sp>
      <p:sp>
        <p:nvSpPr>
          <p:cNvPr id="30" name="Google Shape;273;p34"/>
          <p:cNvSpPr txBox="1">
            <a:spLocks/>
          </p:cNvSpPr>
          <p:nvPr/>
        </p:nvSpPr>
        <p:spPr>
          <a:xfrm>
            <a:off x="2709417" y="4067903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24.03</a:t>
            </a:r>
          </a:p>
        </p:txBody>
      </p:sp>
      <p:sp>
        <p:nvSpPr>
          <p:cNvPr id="31" name="Google Shape;273;p34"/>
          <p:cNvSpPr txBox="1">
            <a:spLocks/>
          </p:cNvSpPr>
          <p:nvPr/>
        </p:nvSpPr>
        <p:spPr>
          <a:xfrm>
            <a:off x="5711041" y="112908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02.04</a:t>
            </a:r>
          </a:p>
        </p:txBody>
      </p:sp>
      <p:sp>
        <p:nvSpPr>
          <p:cNvPr id="32" name="Google Shape;273;p34"/>
          <p:cNvSpPr txBox="1">
            <a:spLocks/>
          </p:cNvSpPr>
          <p:nvPr/>
        </p:nvSpPr>
        <p:spPr>
          <a:xfrm>
            <a:off x="3735163" y="123387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27.03</a:t>
            </a:r>
          </a:p>
        </p:txBody>
      </p:sp>
      <p:sp>
        <p:nvSpPr>
          <p:cNvPr id="33" name="Google Shape;280;p34"/>
          <p:cNvSpPr/>
          <p:nvPr/>
        </p:nvSpPr>
        <p:spPr>
          <a:xfrm>
            <a:off x="6657813" y="3807450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73;p34"/>
          <p:cNvSpPr txBox="1">
            <a:spLocks/>
          </p:cNvSpPr>
          <p:nvPr/>
        </p:nvSpPr>
        <p:spPr>
          <a:xfrm>
            <a:off x="6257159" y="4067903"/>
            <a:ext cx="1064108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04.03</a:t>
            </a:r>
          </a:p>
        </p:txBody>
      </p:sp>
      <p:sp>
        <p:nvSpPr>
          <p:cNvPr id="35" name="Google Shape;273;p34"/>
          <p:cNvSpPr txBox="1">
            <a:spLocks/>
          </p:cNvSpPr>
          <p:nvPr/>
        </p:nvSpPr>
        <p:spPr>
          <a:xfrm>
            <a:off x="4408840" y="405495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30.03</a:t>
            </a:r>
          </a:p>
        </p:txBody>
      </p:sp>
      <p:sp>
        <p:nvSpPr>
          <p:cNvPr id="36" name="Google Shape;276;p34"/>
          <p:cNvSpPr txBox="1">
            <a:spLocks/>
          </p:cNvSpPr>
          <p:nvPr/>
        </p:nvSpPr>
        <p:spPr>
          <a:xfrm>
            <a:off x="6869737" y="3234505"/>
            <a:ext cx="2311709" cy="75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Swagger, AWS </a:t>
            </a:r>
            <a:r>
              <a:rPr lang="en-US" sz="1400" dirty="0"/>
              <a:t>storage</a:t>
            </a:r>
            <a:r>
              <a:rPr lang="en-US" sz="1400" b="1" i="1" dirty="0"/>
              <a:t>, Email Confirmation</a:t>
            </a:r>
          </a:p>
        </p:txBody>
      </p:sp>
      <p:sp>
        <p:nvSpPr>
          <p:cNvPr id="37" name="Google Shape;276;p34"/>
          <p:cNvSpPr txBox="1">
            <a:spLocks/>
          </p:cNvSpPr>
          <p:nvPr/>
        </p:nvSpPr>
        <p:spPr>
          <a:xfrm>
            <a:off x="6269548" y="1957732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Filter</a:t>
            </a:r>
            <a:r>
              <a:rPr lang="en-US" sz="1400" dirty="0"/>
              <a:t> Songs &amp; Users</a:t>
            </a:r>
          </a:p>
        </p:txBody>
      </p:sp>
      <p:sp>
        <p:nvSpPr>
          <p:cNvPr id="38" name="Google Shape;279;p34">
            <a:extLst>
              <a:ext uri="{FF2B5EF4-FFF2-40B4-BE49-F238E27FC236}">
                <a16:creationId xmlns:a16="http://schemas.microsoft.com/office/drawing/2014/main" id="{1C6F60D8-BC3D-4C5F-9124-F88F2CD29569}"/>
              </a:ext>
            </a:extLst>
          </p:cNvPr>
          <p:cNvSpPr/>
          <p:nvPr/>
        </p:nvSpPr>
        <p:spPr>
          <a:xfrm>
            <a:off x="7766812" y="1768983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281;p34">
            <a:extLst>
              <a:ext uri="{FF2B5EF4-FFF2-40B4-BE49-F238E27FC236}">
                <a16:creationId xmlns:a16="http://schemas.microsoft.com/office/drawing/2014/main" id="{DB42BF73-10C2-455E-AA99-7FDA58927B04}"/>
              </a:ext>
            </a:extLst>
          </p:cNvPr>
          <p:cNvCxnSpPr>
            <a:cxnSpLocks/>
          </p:cNvCxnSpPr>
          <p:nvPr/>
        </p:nvCxnSpPr>
        <p:spPr>
          <a:xfrm>
            <a:off x="7898212" y="2033392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73;p34">
            <a:extLst>
              <a:ext uri="{FF2B5EF4-FFF2-40B4-BE49-F238E27FC236}">
                <a16:creationId xmlns:a16="http://schemas.microsoft.com/office/drawing/2014/main" id="{AD276804-F517-46D4-8FEB-49C11019D7A5}"/>
              </a:ext>
            </a:extLst>
          </p:cNvPr>
          <p:cNvSpPr txBox="1">
            <a:spLocks/>
          </p:cNvSpPr>
          <p:nvPr/>
        </p:nvSpPr>
        <p:spPr>
          <a:xfrm>
            <a:off x="7339706" y="113080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06.04</a:t>
            </a:r>
          </a:p>
        </p:txBody>
      </p:sp>
      <p:sp>
        <p:nvSpPr>
          <p:cNvPr id="41" name="Google Shape;276;p34">
            <a:extLst>
              <a:ext uri="{FF2B5EF4-FFF2-40B4-BE49-F238E27FC236}">
                <a16:creationId xmlns:a16="http://schemas.microsoft.com/office/drawing/2014/main" id="{C2FE74D6-A4EC-4516-8388-B60D80F58854}"/>
              </a:ext>
            </a:extLst>
          </p:cNvPr>
          <p:cNvSpPr txBox="1">
            <a:spLocks/>
          </p:cNvSpPr>
          <p:nvPr/>
        </p:nvSpPr>
        <p:spPr>
          <a:xfrm>
            <a:off x="7903960" y="2088803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A8322-C194-494B-B5D0-FA21873C15EE}"/>
              </a:ext>
            </a:extLst>
          </p:cNvPr>
          <p:cNvSpPr txBox="1"/>
          <p:nvPr/>
        </p:nvSpPr>
        <p:spPr>
          <a:xfrm>
            <a:off x="3918210" y="379918"/>
            <a:ext cx="220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18 days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734DBD0-DC3C-4F16-9DCB-7AEDFA847F7E}"/>
              </a:ext>
            </a:extLst>
          </p:cNvPr>
          <p:cNvSpPr/>
          <p:nvPr/>
        </p:nvSpPr>
        <p:spPr>
          <a:xfrm rot="5400000">
            <a:off x="4757486" y="-1903016"/>
            <a:ext cx="316837" cy="5937282"/>
          </a:xfrm>
          <a:prstGeom prst="leftBrac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5A5CB10-C287-4331-9F2C-BADE4A6CC112}"/>
              </a:ext>
            </a:extLst>
          </p:cNvPr>
          <p:cNvSpPr/>
          <p:nvPr/>
        </p:nvSpPr>
        <p:spPr>
          <a:xfrm rot="5400000">
            <a:off x="8156883" y="676764"/>
            <a:ext cx="414676" cy="394688"/>
          </a:xfrm>
          <a:prstGeom prst="notchedRightArrow">
            <a:avLst>
              <a:gd name="adj1" fmla="val 53510"/>
              <a:gd name="adj2" fmla="val 50000"/>
            </a:avLst>
          </a:prstGeom>
          <a:gradFill>
            <a:gsLst>
              <a:gs pos="0">
                <a:srgbClr val="C00000"/>
              </a:gs>
              <a:gs pos="100000">
                <a:srgbClr val="D13333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F2FBE-D328-4B4D-8E57-26D7D29A6633}"/>
              </a:ext>
            </a:extLst>
          </p:cNvPr>
          <p:cNvSpPr txBox="1"/>
          <p:nvPr/>
        </p:nvSpPr>
        <p:spPr>
          <a:xfrm>
            <a:off x="8016798" y="186523"/>
            <a:ext cx="694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You are here!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41;p37">
            <a:extLst>
              <a:ext uri="{FF2B5EF4-FFF2-40B4-BE49-F238E27FC236}">
                <a16:creationId xmlns:a16="http://schemas.microsoft.com/office/drawing/2014/main" id="{2F2F672B-3DF6-4F0E-97F5-6F9467A1EED9}"/>
              </a:ext>
            </a:extLst>
          </p:cNvPr>
          <p:cNvSpPr/>
          <p:nvPr/>
        </p:nvSpPr>
        <p:spPr>
          <a:xfrm>
            <a:off x="6902770" y="2983163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resources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2"/>
          </p:nvPr>
        </p:nvSpPr>
        <p:spPr>
          <a:xfrm>
            <a:off x="185630" y="2144850"/>
            <a:ext cx="3933720" cy="2846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User - 11 actions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register, verify token, login, follow, filter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Song - 8 actions</a:t>
            </a:r>
          </a:p>
          <a:p>
            <a:pPr marL="139700" lvl="0" indent="0" algn="l" rtl="0"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upload, download, get by user/playlist, set like/dislike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Playlist – 7 actions</a:t>
            </a:r>
          </a:p>
          <a:p>
            <a:pPr marL="139700" lvl="0" indent="0" algn="l" rtl="0"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create, add song, get by user</a:t>
            </a:r>
          </a:p>
          <a:p>
            <a:pPr marL="457200" lvl="0" indent="-317500" algn="l" rtl="0">
              <a:spcBef>
                <a:spcPts val="1200"/>
              </a:spcBef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Comment – 6 actions</a:t>
            </a:r>
          </a:p>
          <a:p>
            <a:pPr marL="139700" lvl="0" indent="0" algn="l" rtl="0">
              <a:spcAft>
                <a:spcPts val="100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post, get by song/user, set like/dislike</a:t>
            </a:r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360063" y="226321"/>
            <a:ext cx="4135173" cy="1279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Key functionality and Division of labor</a:t>
            </a:r>
            <a:endParaRPr sz="3200" dirty="0"/>
          </a:p>
        </p:txBody>
      </p:sp>
      <p:sp>
        <p:nvSpPr>
          <p:cNvPr id="341" name="Google Shape;341;p37"/>
          <p:cNvSpPr/>
          <p:nvPr/>
        </p:nvSpPr>
        <p:spPr>
          <a:xfrm>
            <a:off x="7010537" y="1344706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41;p37">
            <a:extLst>
              <a:ext uri="{FF2B5EF4-FFF2-40B4-BE49-F238E27FC236}">
                <a16:creationId xmlns:a16="http://schemas.microsoft.com/office/drawing/2014/main" id="{2DD86C9C-D9D5-468B-9B3F-6AF4DE26F231}"/>
              </a:ext>
            </a:extLst>
          </p:cNvPr>
          <p:cNvSpPr/>
          <p:nvPr/>
        </p:nvSpPr>
        <p:spPr>
          <a:xfrm>
            <a:off x="5243552" y="3003810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6;p37">
            <a:extLst>
              <a:ext uri="{FF2B5EF4-FFF2-40B4-BE49-F238E27FC236}">
                <a16:creationId xmlns:a16="http://schemas.microsoft.com/office/drawing/2014/main" id="{02A347CD-BFD0-4655-ADCC-F1C26A6B2552}"/>
              </a:ext>
            </a:extLst>
          </p:cNvPr>
          <p:cNvSpPr/>
          <p:nvPr/>
        </p:nvSpPr>
        <p:spPr>
          <a:xfrm>
            <a:off x="6640550" y="944688"/>
            <a:ext cx="1148918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</a:rPr>
              <a:t>Vladimir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619267" y="2659654"/>
            <a:ext cx="1449992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00"/>
                </a:solidFill>
              </a:rPr>
              <a:t>Alexander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E19774-FC1D-4607-B832-53841909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08" t="-1701" r="1037" b="32427"/>
          <a:stretch/>
        </p:blipFill>
        <p:spPr>
          <a:xfrm>
            <a:off x="5130470" y="2983163"/>
            <a:ext cx="2178508" cy="2155664"/>
          </a:xfrm>
          <a:prstGeom prst="ellipse">
            <a:avLst/>
          </a:prstGeom>
        </p:spPr>
      </p:pic>
      <p:sp>
        <p:nvSpPr>
          <p:cNvPr id="15" name="Google Shape;258;p32">
            <a:extLst>
              <a:ext uri="{FF2B5EF4-FFF2-40B4-BE49-F238E27FC236}">
                <a16:creationId xmlns:a16="http://schemas.microsoft.com/office/drawing/2014/main" id="{7909B621-AACC-4C56-B255-59FD173845C7}"/>
              </a:ext>
            </a:extLst>
          </p:cNvPr>
          <p:cNvSpPr/>
          <p:nvPr/>
        </p:nvSpPr>
        <p:spPr>
          <a:xfrm rot="5729734">
            <a:off x="5125143" y="2942891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id="{15B9CDBE-B68F-44EC-AE1D-F063FF671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6897061" y="1320342"/>
            <a:ext cx="2360173" cy="2248149"/>
          </a:xfrm>
          <a:prstGeom prst="ellipse">
            <a:avLst/>
          </a:prstGeom>
        </p:spPr>
      </p:pic>
      <p:sp>
        <p:nvSpPr>
          <p:cNvPr id="17" name="Google Shape;258;p32">
            <a:extLst>
              <a:ext uri="{FF2B5EF4-FFF2-40B4-BE49-F238E27FC236}">
                <a16:creationId xmlns:a16="http://schemas.microsoft.com/office/drawing/2014/main" id="{52305F7D-D1B1-46A3-84F5-BC999A9B4B35}"/>
              </a:ext>
            </a:extLst>
          </p:cNvPr>
          <p:cNvSpPr/>
          <p:nvPr/>
        </p:nvSpPr>
        <p:spPr>
          <a:xfrm rot="5729734">
            <a:off x="6903625" y="1240157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9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63" y="0"/>
            <a:ext cx="5825169" cy="5143500"/>
          </a:xfrm>
          <a:prstGeom prst="rect">
            <a:avLst/>
          </a:prstGeom>
        </p:spPr>
      </p:pic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Database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A2BDB-0605-4115-B3D4-730B891DDEE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005BC-401D-4E45-B6BD-94A0215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09" y="321190"/>
            <a:ext cx="6122070" cy="185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4EA39-6F43-42D2-895D-16AB9D40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57" y="2786902"/>
            <a:ext cx="2344510" cy="21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D4145-570D-414F-B19A-B2A9ADBCA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05" y="2966677"/>
            <a:ext cx="3162239" cy="19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66CD5D-483A-48BC-9450-83C64B9D8D0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23663-5188-4F60-9D60-5FE21E33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6" y="167553"/>
            <a:ext cx="4480220" cy="174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8239E-70E2-4589-B5A2-3E45739C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915" y="2326914"/>
            <a:ext cx="2342708" cy="2404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1304D-ABA9-4008-9A47-25934C3A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69" y="2706547"/>
            <a:ext cx="2080943" cy="183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EF6C0-BCBB-4694-9198-ECEA12348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44" y="265452"/>
            <a:ext cx="2427810" cy="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>
            <a:spLocks noGrp="1"/>
          </p:cNvSpPr>
          <p:nvPr>
            <p:ph type="title"/>
          </p:nvPr>
        </p:nvSpPr>
        <p:spPr>
          <a:xfrm>
            <a:off x="3514793" y="0"/>
            <a:ext cx="5489400" cy="4090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 Picture Is Worth a Thousand Words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Festival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3A4E"/>
      </a:accent1>
      <a:accent2>
        <a:srgbClr val="FF74D2"/>
      </a:accent2>
      <a:accent3>
        <a:srgbClr val="FFFF56"/>
      </a:accent3>
      <a:accent4>
        <a:srgbClr val="316DC5"/>
      </a:accent4>
      <a:accent5>
        <a:srgbClr val="29FFF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216</Words>
  <Application>Microsoft Office PowerPoint</Application>
  <PresentationFormat>On-screen Show (16:9)</PresentationFormat>
  <Paragraphs>72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Righteous</vt:lpstr>
      <vt:lpstr>Poppins</vt:lpstr>
      <vt:lpstr>Arial</vt:lpstr>
      <vt:lpstr>Music Festival Marketing Plan by Slidesgo</vt:lpstr>
      <vt:lpstr>SoundCloud</vt:lpstr>
      <vt:lpstr>Team</vt:lpstr>
      <vt:lpstr>Powered by</vt:lpstr>
      <vt:lpstr>Project Development Stages</vt:lpstr>
      <vt:lpstr>Key functionality and Division of labor</vt:lpstr>
      <vt:lpstr>Database diagram</vt:lpstr>
      <vt:lpstr>Class diagram</vt:lpstr>
      <vt:lpstr>Class diagram</vt:lpstr>
      <vt:lpstr>A Picture Is Worth a Thousand Words</vt:lpstr>
      <vt:lpstr>PowerPoint Presentation</vt:lpstr>
      <vt:lpstr>$0,0</vt:lpstr>
      <vt:lpstr>Project 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SoundCloud</dc:title>
  <cp:lastModifiedBy>Vladimir Minchev (Student)</cp:lastModifiedBy>
  <cp:revision>53</cp:revision>
  <dcterms:modified xsi:type="dcterms:W3CDTF">2021-04-05T22:13:22Z</dcterms:modified>
</cp:coreProperties>
</file>